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18" r:id="rId2"/>
    <p:sldId id="479" r:id="rId3"/>
    <p:sldId id="407" r:id="rId4"/>
    <p:sldId id="482" r:id="rId5"/>
    <p:sldId id="481" r:id="rId6"/>
    <p:sldId id="480" r:id="rId7"/>
    <p:sldId id="483" r:id="rId8"/>
    <p:sldId id="48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0B2B3"/>
    <a:srgbClr val="8497B0"/>
    <a:srgbClr val="2F6472"/>
    <a:srgbClr val="9BAEB7"/>
    <a:srgbClr val="F8FBFC"/>
    <a:srgbClr val="ECEFF3"/>
    <a:srgbClr val="DE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C53FE-BE84-45AB-BD8C-4CF05BB0660C}" v="665" dt="2019-03-17T16:17:2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58968" autoAdjust="0"/>
  </p:normalViewPr>
  <p:slideViewPr>
    <p:cSldViewPr snapToGrid="0">
      <p:cViewPr varScale="1">
        <p:scale>
          <a:sx n="39" d="100"/>
          <a:sy n="39" d="100"/>
        </p:scale>
        <p:origin x="16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B9BD5"/>
            </a:solidFill>
            <a:ln>
              <a:solidFill>
                <a:schemeClr val="tx1"/>
              </a:solidFill>
            </a:ln>
            <a:effectLst/>
          </c:spPr>
          <c:invertIfNegative val="1"/>
          <c:val>
            <c:numRef>
              <c:f>Sheet1!$G$15:$N$15</c:f>
              <c:numCache>
                <c:formatCode>General</c:formatCode>
                <c:ptCount val="8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solidFill>
                      <a:schemeClr val="tx1"/>
                    </a:solidFill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C1FA-478E-B606-3372D32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529497288"/>
        <c:axId val="529492368"/>
      </c:barChart>
      <c:catAx>
        <c:axId val="5294972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9492368"/>
        <c:crosses val="autoZero"/>
        <c:auto val="1"/>
        <c:lblAlgn val="ctr"/>
        <c:lblOffset val="100"/>
        <c:noMultiLvlLbl val="0"/>
      </c:catAx>
      <c:valAx>
        <c:axId val="529492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29497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3A410-84AB-4AFF-8DA2-54DBA92A72B0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74DD-C69B-41A3-AB7B-53342C18B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二维离散傅里叶变换</a:t>
            </a:r>
            <a:endParaRPr lang="en-US" altLang="zh-CN" dirty="0"/>
          </a:p>
          <a:p>
            <a:r>
              <a:rPr lang="zh-CN" altLang="en-US" dirty="0"/>
              <a:t>把图像分解成二维三角函数，即图像 </a:t>
            </a:r>
            <a:r>
              <a:rPr lang="en-US" altLang="zh-CN" dirty="0"/>
              <a:t>= </a:t>
            </a:r>
            <a:r>
              <a:rPr lang="zh-CN" altLang="en-US" dirty="0"/>
              <a:t>系数</a:t>
            </a:r>
            <a:r>
              <a:rPr lang="en-US" altLang="zh-CN" dirty="0"/>
              <a:t>*</a:t>
            </a:r>
            <a:r>
              <a:rPr lang="zh-CN" altLang="en-US" dirty="0"/>
              <a:t>离散频率成分</a:t>
            </a:r>
            <a:endParaRPr lang="en-US" altLang="zh-CN" dirty="0"/>
          </a:p>
          <a:p>
            <a:r>
              <a:rPr lang="zh-CN" altLang="en-US" dirty="0"/>
              <a:t>可以对频率成分进行操作，得到期望结果。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频谱图形式：</a:t>
            </a:r>
            <a:br>
              <a:rPr lang="en-US" altLang="zh-CN" dirty="0"/>
            </a:br>
            <a:r>
              <a:rPr lang="zh-CN" altLang="en-US" dirty="0"/>
              <a:t>原始：中间高频，四周低频。平移后：中间低频，四周高频。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应用（举例）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爱因斯坦</a:t>
            </a:r>
            <a:r>
              <a:rPr lang="en-US" altLang="zh-CN" dirty="0"/>
              <a:t>&amp;</a:t>
            </a:r>
            <a:r>
              <a:rPr lang="zh-CN" altLang="en-US" dirty="0"/>
              <a:t>梦露（高频清晰，低频模糊）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图像复原：滤掉部分频率成分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874DD-C69B-41A3-AB7B-53342C18B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3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图像拼接</a:t>
            </a:r>
            <a:endParaRPr kumimoji="1" lang="en-US" altLang="zh-CN" dirty="0"/>
          </a:p>
          <a:p>
            <a:r>
              <a:rPr kumimoji="1" lang="zh-CN" altLang="en-US" dirty="0"/>
              <a:t>问题描述：单张图片难以覆盖场景，相机角度变化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步骤</a:t>
            </a:r>
            <a:endParaRPr kumimoji="1" lang="en-US" altLang="zh-CN" dirty="0"/>
          </a:p>
          <a:p>
            <a:r>
              <a:rPr kumimoji="1" lang="en-US" altLang="zh-CN" dirty="0"/>
              <a:t>1 </a:t>
            </a:r>
            <a:r>
              <a:rPr kumimoji="1" lang="zh-CN" altLang="en-US" dirty="0"/>
              <a:t>特征点提取（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sift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surf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harris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角点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计算得到特征点，并对特征点进行描述（坐标、邻域尺寸、方向等）</a:t>
            </a:r>
            <a:endParaRPr kumimoji="1" lang="en-US" altLang="zh-CN" dirty="0"/>
          </a:p>
          <a:p>
            <a:r>
              <a:rPr kumimoji="1" lang="en-US" altLang="zh-CN" dirty="0"/>
              <a:t>2 </a:t>
            </a:r>
            <a:r>
              <a:rPr kumimoji="1" lang="zh-CN" altLang="en-US" dirty="0"/>
              <a:t>特征点匹配 </a:t>
            </a:r>
            <a:endParaRPr kumimoji="1" lang="en-US" altLang="zh-CN" dirty="0"/>
          </a:p>
          <a:p>
            <a:r>
              <a:rPr kumimoji="1" lang="zh-CN" altLang="en-US" dirty="0"/>
              <a:t>计算两组特征点之间的距离（欧氏距离）</a:t>
            </a:r>
            <a:endParaRPr kumimoji="1" lang="en-US" altLang="zh-CN" dirty="0"/>
          </a:p>
          <a:p>
            <a:r>
              <a:rPr kumimoji="1" lang="en-US" altLang="zh-CN" dirty="0"/>
              <a:t>3 </a:t>
            </a:r>
            <a:r>
              <a:rPr kumimoji="1" lang="zh-CN" altLang="en-US" dirty="0"/>
              <a:t>筛选</a:t>
            </a:r>
            <a:endParaRPr kumimoji="1" lang="en-US" altLang="zh-CN" dirty="0"/>
          </a:p>
          <a:p>
            <a:r>
              <a:rPr kumimoji="1" lang="zh-CN" altLang="en-US" dirty="0"/>
              <a:t>所有特征点进行匹配，存在错误和重复，因此用少而精的特征点（对匹配程度排序，选择匹配程度最高的点集）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93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HOG</a:t>
            </a:r>
            <a:r>
              <a:rPr kumimoji="1" lang="zh-CN" altLang="en-US" dirty="0"/>
              <a:t>特征，计算和统计图像局部区域的梯度方向直方图，以构成特征向量。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对局部区域操作，相对于大空间邻域，对几何形变和光学形变能保持不变性</a:t>
            </a:r>
            <a:endParaRPr kumimoji="1" lang="en-US" altLang="zh-CN" dirty="0"/>
          </a:p>
          <a:p>
            <a:r>
              <a:rPr kumimoji="1" lang="zh-CN" altLang="en-US" dirty="0"/>
              <a:t>直方图，具有旋转和尺度不变性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93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9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39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99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822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9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9858" y="0"/>
            <a:ext cx="732094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2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19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05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058" y="0"/>
            <a:ext cx="732094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rgbClr val="DEE3E9">
                  <a:alpha val="84000"/>
                </a:srgbClr>
              </a:gs>
              <a:gs pos="52000">
                <a:srgbClr val="ECEFF3">
                  <a:alpha val="90000"/>
                </a:srgbClr>
              </a:gs>
              <a:gs pos="100000">
                <a:srgbClr val="F8FBFC">
                  <a:alpha val="93000"/>
                </a:srgbClr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A713AB-8D57-430D-8F9E-74CB3B0C2A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13" y="788486"/>
            <a:ext cx="6738493" cy="57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E807-B156-EB4C-99D2-DE7997348AF1}" type="datetimeFigureOut">
              <a:rPr kumimoji="1" lang="zh-CN" altLang="en-US" smtClean="0"/>
              <a:t>2021/11/25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baike.baidu.com/pic/%E6%95%B0%E5%AD%97%E5%9B%BE%E5%83%8F%E5%A4%84%E7%90%86/5199259/0/b3508d13abaefcc36438db30?fr=lemma&amp;ct=singl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baike.baidu.com/pic/%E6%95%B0%E5%AD%97%E5%9B%BE%E5%83%8F%E5%A4%84%E7%90%86/5199259/0/b3508d13abaefcc36438db30?fr=lemma&amp;ct=sing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5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35" y="2772835"/>
            <a:ext cx="1020233" cy="10202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28800" y="1008648"/>
            <a:ext cx="55775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zh-CN" altLang="en-US" sz="6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数字图像处理</a:t>
            </a:r>
            <a:endParaRPr lang="en-US" altLang="zh-CN" sz="6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第九周课堂练习</a:t>
            </a:r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（频域处理）</a:t>
            </a:r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zh-CN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zh-CN" altLang="en-US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8134" y="3934884"/>
            <a:ext cx="6678222" cy="1930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石振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杭州电子科技大学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电子信息学院</a:t>
            </a:r>
          </a:p>
        </p:txBody>
      </p:sp>
    </p:spTree>
    <p:extLst>
      <p:ext uri="{BB962C8B-B14F-4D97-AF65-F5344CB8AC3E}">
        <p14:creationId xmlns:p14="http://schemas.microsoft.com/office/powerpoint/2010/main" val="392246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4355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特征点的应用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湖边的建筑&#10;&#10;描述已自动生成">
            <a:extLst>
              <a:ext uri="{FF2B5EF4-FFF2-40B4-BE49-F238E27FC236}">
                <a16:creationId xmlns:a16="http://schemas.microsoft.com/office/drawing/2014/main" id="{5A6D0481-F34E-4A3F-B0F2-81F781A3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0" y="2025346"/>
            <a:ext cx="1440000" cy="10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3B46FC-7B65-4C1E-A800-486A0EC2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987" y="2025346"/>
            <a:ext cx="1440000" cy="10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1A1F18-FA11-49EB-BEFF-DB7A04B86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670" y="2025346"/>
            <a:ext cx="1440000" cy="1080000"/>
          </a:xfrm>
          <a:prstGeom prst="rect">
            <a:avLst/>
          </a:prstGeom>
        </p:spPr>
      </p:pic>
      <p:pic>
        <p:nvPicPr>
          <p:cNvPr id="14" name="图片 13" descr="河边的城市&#10;&#10;描述已自动生成">
            <a:extLst>
              <a:ext uri="{FF2B5EF4-FFF2-40B4-BE49-F238E27FC236}">
                <a16:creationId xmlns:a16="http://schemas.microsoft.com/office/drawing/2014/main" id="{9B2DFFB4-6B4F-46B5-B513-0810D5CEB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352" y="2025346"/>
            <a:ext cx="144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A59766-79BF-46B4-95B3-69945AD41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034" y="2025346"/>
            <a:ext cx="1440000" cy="1080000"/>
          </a:xfrm>
          <a:prstGeom prst="rect">
            <a:avLst/>
          </a:prstGeom>
        </p:spPr>
      </p:pic>
      <p:pic>
        <p:nvPicPr>
          <p:cNvPr id="18" name="图片 17" descr="河边的城市&#10;&#10;描述已自动生成">
            <a:extLst>
              <a:ext uri="{FF2B5EF4-FFF2-40B4-BE49-F238E27FC236}">
                <a16:creationId xmlns:a16="http://schemas.microsoft.com/office/drawing/2014/main" id="{E31AD5A6-13C0-4790-9067-1093F4C18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5716" y="2025346"/>
            <a:ext cx="1440000" cy="1080000"/>
          </a:xfrm>
          <a:prstGeom prst="rect">
            <a:avLst/>
          </a:prstGeom>
        </p:spPr>
      </p:pic>
      <p:pic>
        <p:nvPicPr>
          <p:cNvPr id="21" name="图片 20" descr="湖边的建筑&#10;&#10;描述已自动生成">
            <a:extLst>
              <a:ext uri="{FF2B5EF4-FFF2-40B4-BE49-F238E27FC236}">
                <a16:creationId xmlns:a16="http://schemas.microsoft.com/office/drawing/2014/main" id="{6B07355A-D464-4A52-A795-F31DEAF30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398" y="2025346"/>
            <a:ext cx="1440000" cy="1080000"/>
          </a:xfrm>
          <a:prstGeom prst="rect">
            <a:avLst/>
          </a:prstGeom>
        </p:spPr>
      </p:pic>
      <p:pic>
        <p:nvPicPr>
          <p:cNvPr id="23" name="图片 22" descr="河边的城市&#10;&#10;描述已自动生成">
            <a:extLst>
              <a:ext uri="{FF2B5EF4-FFF2-40B4-BE49-F238E27FC236}">
                <a16:creationId xmlns:a16="http://schemas.microsoft.com/office/drawing/2014/main" id="{1A9E9AD1-DB7A-4170-A0C7-88110046E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0" y="3317820"/>
            <a:ext cx="11118390" cy="297900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2DA9E01-2487-4DF3-8787-3D225485C3B6}"/>
              </a:ext>
            </a:extLst>
          </p:cNvPr>
          <p:cNvSpPr/>
          <p:nvPr/>
        </p:nvSpPr>
        <p:spPr>
          <a:xfrm>
            <a:off x="826305" y="1306777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请思考，特征点在图像拼接的作用。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2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273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HOG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54D5A-0FC8-4BDC-AD82-590C9CBB7490}"/>
              </a:ext>
            </a:extLst>
          </p:cNvPr>
          <p:cNvSpPr txBox="1"/>
          <p:nvPr/>
        </p:nvSpPr>
        <p:spPr>
          <a:xfrm>
            <a:off x="1358139" y="1538776"/>
            <a:ext cx="947572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是否具有旋转鲁棒性，为什么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非常适合行人及车辆识别？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0BC630-89F7-4415-AA45-60BBF898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28" y="2741685"/>
            <a:ext cx="7906544" cy="33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54D5A-0FC8-4BDC-AD82-590C9CBB7490}"/>
              </a:ext>
            </a:extLst>
          </p:cNvPr>
          <p:cNvSpPr txBox="1"/>
          <p:nvPr/>
        </p:nvSpPr>
        <p:spPr>
          <a:xfrm>
            <a:off x="1659280" y="1476478"/>
            <a:ext cx="7599430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手动实现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描述子，并比较两张图片的相似度。假设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 size==16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，角度量化为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计算各个像素的梯度强度和方向；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角度方向量化；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图像分割成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分别计算直方图；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组合成总的直方图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直方图之间的距离计算。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男子站在房间里玩体感游戏&#10;&#10;描述已自动生成">
            <a:extLst>
              <a:ext uri="{FF2B5EF4-FFF2-40B4-BE49-F238E27FC236}">
                <a16:creationId xmlns:a16="http://schemas.microsoft.com/office/drawing/2014/main" id="{53854774-59CB-4504-AB33-84CC85AD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868" y="4590471"/>
            <a:ext cx="790440" cy="1916217"/>
          </a:xfrm>
          <a:prstGeom prst="rect">
            <a:avLst/>
          </a:prstGeom>
        </p:spPr>
      </p:pic>
      <p:pic>
        <p:nvPicPr>
          <p:cNvPr id="6" name="图片 5" descr="人站在房间里玩体感游戏&#10;&#10;描述已自动生成">
            <a:extLst>
              <a:ext uri="{FF2B5EF4-FFF2-40B4-BE49-F238E27FC236}">
                <a16:creationId xmlns:a16="http://schemas.microsoft.com/office/drawing/2014/main" id="{319EB08C-BF56-4110-B0BD-88AFFB6C4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280" y="4590472"/>
            <a:ext cx="790440" cy="1916218"/>
          </a:xfrm>
          <a:prstGeom prst="rect">
            <a:avLst/>
          </a:prstGeom>
        </p:spPr>
      </p:pic>
      <p:pic>
        <p:nvPicPr>
          <p:cNvPr id="9" name="图片 8" descr="白色的冰箱&#10;&#10;描述已自动生成">
            <a:extLst>
              <a:ext uri="{FF2B5EF4-FFF2-40B4-BE49-F238E27FC236}">
                <a16:creationId xmlns:a16="http://schemas.microsoft.com/office/drawing/2014/main" id="{C9B6436C-B8FA-4C0C-B35D-79D5807FE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692" y="4590471"/>
            <a:ext cx="790440" cy="19162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08C71EC-8453-482F-8419-48808BE4E7A9}"/>
              </a:ext>
            </a:extLst>
          </p:cNvPr>
          <p:cNvSpPr/>
          <p:nvPr/>
        </p:nvSpPr>
        <p:spPr>
          <a:xfrm>
            <a:off x="8397090" y="40243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参考图像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E9B177-2BD0-4FAB-A8FC-E829ABA37E6F}"/>
              </a:ext>
            </a:extLst>
          </p:cNvPr>
          <p:cNvSpPr/>
          <p:nvPr/>
        </p:nvSpPr>
        <p:spPr>
          <a:xfrm>
            <a:off x="9826398" y="4024364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E66E7C-FBA3-44EE-8826-18E4211CEDE4}"/>
              </a:ext>
            </a:extLst>
          </p:cNvPr>
          <p:cNvSpPr/>
          <p:nvPr/>
        </p:nvSpPr>
        <p:spPr>
          <a:xfrm>
            <a:off x="10928692" y="4024364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6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469519-FEED-4E77-AB0E-C7AD0EDF15F2}"/>
              </a:ext>
            </a:extLst>
          </p:cNvPr>
          <p:cNvSpPr txBox="1"/>
          <p:nvPr/>
        </p:nvSpPr>
        <p:spPr>
          <a:xfrm>
            <a:off x="960546" y="2831068"/>
            <a:ext cx="2997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图像划分为多个</a:t>
            </a:r>
            <a:r>
              <a:rPr lang="en-US" altLang="zh-CN" dirty="0"/>
              <a:t>16×16</a:t>
            </a:r>
            <a:r>
              <a:rPr lang="zh-CN" altLang="en-US" dirty="0"/>
              <a:t>的</a:t>
            </a:r>
            <a:r>
              <a:rPr lang="en-US" altLang="zh-CN" dirty="0"/>
              <a:t>cell</a:t>
            </a:r>
          </a:p>
          <a:p>
            <a:endParaRPr lang="en-US" altLang="zh-CN" dirty="0"/>
          </a:p>
          <a:p>
            <a:r>
              <a:rPr lang="en-US" altLang="zh-CN" dirty="0"/>
              <a:t>cell</a:t>
            </a:r>
            <a:r>
              <a:rPr lang="zh-CN" altLang="en-US" dirty="0"/>
              <a:t>的总数量为：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1862DA8-3376-4715-9EDE-C774E72E3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5" y="4188517"/>
            <a:ext cx="3657143" cy="8095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73E9FD7-58D4-448D-B7AF-027E2165D39C}"/>
              </a:ext>
            </a:extLst>
          </p:cNvPr>
          <p:cNvSpPr txBox="1"/>
          <p:nvPr/>
        </p:nvSpPr>
        <p:spPr>
          <a:xfrm>
            <a:off x="7885471" y="13347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除不尽部分不参与直方图计算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78B8738-0101-4F65-9064-5A02F9CAB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80" y="609726"/>
            <a:ext cx="2502480" cy="6039197"/>
          </a:xfrm>
          <a:prstGeom prst="rect">
            <a:avLst/>
          </a:prstGeom>
        </p:spPr>
      </p:pic>
      <p:sp>
        <p:nvSpPr>
          <p:cNvPr id="23" name="弧形 22">
            <a:extLst>
              <a:ext uri="{FF2B5EF4-FFF2-40B4-BE49-F238E27FC236}">
                <a16:creationId xmlns:a16="http://schemas.microsoft.com/office/drawing/2014/main" id="{4523E1AC-9C3E-47F1-9D3D-0888323617E5}"/>
              </a:ext>
            </a:extLst>
          </p:cNvPr>
          <p:cNvSpPr/>
          <p:nvPr/>
        </p:nvSpPr>
        <p:spPr>
          <a:xfrm>
            <a:off x="6399411" y="987136"/>
            <a:ext cx="1857375" cy="448233"/>
          </a:xfrm>
          <a:prstGeom prst="arc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ADB5B87F-E864-4618-9046-3BCC10BE59FC}"/>
              </a:ext>
            </a:extLst>
          </p:cNvPr>
          <p:cNvSpPr/>
          <p:nvPr/>
        </p:nvSpPr>
        <p:spPr>
          <a:xfrm rot="10487295">
            <a:off x="3905061" y="2745088"/>
            <a:ext cx="1714500" cy="1095375"/>
          </a:xfrm>
          <a:prstGeom prst="arc">
            <a:avLst>
              <a:gd name="adj1" fmla="val 16897093"/>
              <a:gd name="adj2" fmla="val 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B3C3CF-3A93-4300-B3DA-1748B0CFFBE2}"/>
              </a:ext>
            </a:extLst>
          </p:cNvPr>
          <p:cNvSpPr txBox="1"/>
          <p:nvPr/>
        </p:nvSpPr>
        <p:spPr>
          <a:xfrm>
            <a:off x="7866421" y="264784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所有像素计算梯度和角度方向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69DA36C-AC26-4039-A126-0D4948BC4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446" y="3294179"/>
            <a:ext cx="4015684" cy="15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54D5A-0FC8-4BDC-AD82-590C9CBB7490}"/>
              </a:ext>
            </a:extLst>
          </p:cNvPr>
          <p:cNvSpPr txBox="1"/>
          <p:nvPr/>
        </p:nvSpPr>
        <p:spPr>
          <a:xfrm>
            <a:off x="1659280" y="1476478"/>
            <a:ext cx="759943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手动实现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描述子，并比较两张图片的相似度。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CFEEBC2C-27C2-459D-AAA3-C02B52774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3100"/>
              </p:ext>
            </p:extLst>
          </p:nvPr>
        </p:nvGraphicFramePr>
        <p:xfrm>
          <a:off x="6626232" y="3012833"/>
          <a:ext cx="3320743" cy="2787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019B5AA-7895-4C93-A1FE-DCA0187B69F0}"/>
              </a:ext>
            </a:extLst>
          </p:cNvPr>
          <p:cNvCxnSpPr/>
          <p:nvPr/>
        </p:nvCxnSpPr>
        <p:spPr>
          <a:xfrm>
            <a:off x="6764355" y="5521664"/>
            <a:ext cx="304165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BD587E0-ACFD-4326-BF55-5973833A3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200" y="4242246"/>
            <a:ext cx="447619" cy="552381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20F7333-A791-4480-B7D0-7E59BD810824}"/>
              </a:ext>
            </a:extLst>
          </p:cNvPr>
          <p:cNvCxnSpPr/>
          <p:nvPr/>
        </p:nvCxnSpPr>
        <p:spPr>
          <a:xfrm>
            <a:off x="2051073" y="4406604"/>
            <a:ext cx="3749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B60538-4EB3-49C8-AB9A-D14F03572F8D}"/>
              </a:ext>
            </a:extLst>
          </p:cNvPr>
          <p:cNvCxnSpPr>
            <a:cxnSpLocks/>
          </p:cNvCxnSpPr>
          <p:nvPr/>
        </p:nvCxnSpPr>
        <p:spPr>
          <a:xfrm rot="16200000">
            <a:off x="2003538" y="4552654"/>
            <a:ext cx="3749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1B5ED9-F090-44EE-8919-EB3E1067B765}"/>
              </a:ext>
            </a:extLst>
          </p:cNvPr>
          <p:cNvCxnSpPr>
            <a:cxnSpLocks/>
          </p:cNvCxnSpPr>
          <p:nvPr/>
        </p:nvCxnSpPr>
        <p:spPr>
          <a:xfrm rot="2700000">
            <a:off x="2155939" y="4538415"/>
            <a:ext cx="3749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33BBCE-CD15-41BF-91E6-BAA95D0D70EF}"/>
              </a:ext>
            </a:extLst>
          </p:cNvPr>
          <p:cNvCxnSpPr>
            <a:cxnSpLocks/>
          </p:cNvCxnSpPr>
          <p:nvPr/>
        </p:nvCxnSpPr>
        <p:spPr>
          <a:xfrm rot="18900000" flipV="1">
            <a:off x="1965584" y="4445054"/>
            <a:ext cx="3749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DB97590-36D2-4586-883A-D3E3A69C67D7}"/>
              </a:ext>
            </a:extLst>
          </p:cNvPr>
          <p:cNvCxnSpPr/>
          <p:nvPr/>
        </p:nvCxnSpPr>
        <p:spPr>
          <a:xfrm flipH="1" flipV="1">
            <a:off x="3466701" y="3463637"/>
            <a:ext cx="411819" cy="942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9609BAE-AE1F-42FE-8D15-750E2658CB07}"/>
              </a:ext>
            </a:extLst>
          </p:cNvPr>
          <p:cNvSpPr/>
          <p:nvPr/>
        </p:nvSpPr>
        <p:spPr>
          <a:xfrm>
            <a:off x="4782580" y="372451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C93708D-8EDE-4366-91C6-5CF8BA47BECE}"/>
              </a:ext>
            </a:extLst>
          </p:cNvPr>
          <p:cNvSpPr/>
          <p:nvPr/>
        </p:nvSpPr>
        <p:spPr>
          <a:xfrm>
            <a:off x="4203131" y="3162371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D2BF063-2694-48C3-8F15-8349F958BC75}"/>
              </a:ext>
            </a:extLst>
          </p:cNvPr>
          <p:cNvSpPr/>
          <p:nvPr/>
        </p:nvSpPr>
        <p:spPr>
          <a:xfrm>
            <a:off x="3234592" y="3144767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F25135-E1C6-4893-98A2-C10A49031F10}"/>
              </a:ext>
            </a:extLst>
          </p:cNvPr>
          <p:cNvSpPr/>
          <p:nvPr/>
        </p:nvSpPr>
        <p:spPr>
          <a:xfrm>
            <a:off x="2712366" y="390148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71E8E5-18CC-4141-AF23-33782DC86A0D}"/>
              </a:ext>
            </a:extLst>
          </p:cNvPr>
          <p:cNvSpPr/>
          <p:nvPr/>
        </p:nvSpPr>
        <p:spPr>
          <a:xfrm>
            <a:off x="2606824" y="463029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8A23667-9D1F-4D87-9148-574F796FB5CE}"/>
              </a:ext>
            </a:extLst>
          </p:cNvPr>
          <p:cNvSpPr/>
          <p:nvPr/>
        </p:nvSpPr>
        <p:spPr>
          <a:xfrm>
            <a:off x="3302564" y="526575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D145EFD-B5E6-4EDB-A398-7CEBE14430A4}"/>
              </a:ext>
            </a:extLst>
          </p:cNvPr>
          <p:cNvSpPr/>
          <p:nvPr/>
        </p:nvSpPr>
        <p:spPr>
          <a:xfrm>
            <a:off x="4141825" y="527226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1EEBCB-6B68-44A2-94D7-C2FB4AA532FB}"/>
              </a:ext>
            </a:extLst>
          </p:cNvPr>
          <p:cNvSpPr/>
          <p:nvPr/>
        </p:nvSpPr>
        <p:spPr>
          <a:xfrm>
            <a:off x="4829097" y="471940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757D8711-DD30-4923-AD6E-F9AA22AA4A72}"/>
              </a:ext>
            </a:extLst>
          </p:cNvPr>
          <p:cNvSpPr/>
          <p:nvPr/>
        </p:nvSpPr>
        <p:spPr>
          <a:xfrm rot="14703963" flipV="1">
            <a:off x="1832234" y="3553478"/>
            <a:ext cx="6632362" cy="7080308"/>
          </a:xfrm>
          <a:prstGeom prst="arc">
            <a:avLst>
              <a:gd name="adj1" fmla="val 17333372"/>
              <a:gd name="adj2" fmla="val 0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4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4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54D5A-0FC8-4BDC-AD82-590C9CBB7490}"/>
              </a:ext>
            </a:extLst>
          </p:cNvPr>
          <p:cNvSpPr txBox="1"/>
          <p:nvPr/>
        </p:nvSpPr>
        <p:spPr>
          <a:xfrm>
            <a:off x="1708726" y="1476478"/>
            <a:ext cx="754998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直方图的相似度计算：欧几里得距离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304B88-7213-47B0-A385-3B1EDD980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08494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F8F0944-CE39-4A95-928B-7D0E7042B1B6}"/>
              </a:ext>
            </a:extLst>
          </p:cNvPr>
          <p:cNvSpPr/>
          <p:nvPr/>
        </p:nvSpPr>
        <p:spPr>
          <a:xfrm>
            <a:off x="1883848" y="2814191"/>
            <a:ext cx="9178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=sqrt [ ∑( a[</a:t>
            </a:r>
            <a:r>
              <a:rPr lang="en-US" altLang="zh-CN" sz="3200" dirty="0" err="1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- b[</a:t>
            </a:r>
            <a:r>
              <a:rPr lang="en-US" altLang="zh-CN" sz="3200" dirty="0" err="1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)^2 ] (</a:t>
            </a:r>
            <a:r>
              <a:rPr lang="en-US" altLang="zh-CN" sz="3200" dirty="0" err="1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zh-CN" altLang="en-US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solidFill>
                  <a:srgbClr val="46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b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4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54D5A-0FC8-4BDC-AD82-590C9CBB7490}"/>
              </a:ext>
            </a:extLst>
          </p:cNvPr>
          <p:cNvSpPr txBox="1"/>
          <p:nvPr/>
        </p:nvSpPr>
        <p:spPr>
          <a:xfrm>
            <a:off x="1708726" y="1476478"/>
            <a:ext cx="754998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中，动态建立数组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0304B88-7213-47B0-A385-3B1EDD9804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0304B88-7213-47B0-A385-3B1EDD9804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2743721-32A3-4BAA-962A-4ABAF0CDE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151" y="3148047"/>
            <a:ext cx="4380952" cy="5619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96DF72-812D-491F-A6AB-43B2D6BE42C4}"/>
              </a:ext>
            </a:extLst>
          </p:cNvPr>
          <p:cNvSpPr/>
          <p:nvPr/>
        </p:nvSpPr>
        <p:spPr>
          <a:xfrm>
            <a:off x="2286151" y="249748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开辟内存的方式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D92C7E-E9E1-411E-9027-FCD48D51B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0859" y="4629025"/>
            <a:ext cx="1961905" cy="3428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5F9165-3388-418A-8893-914603FAA9C2}"/>
              </a:ext>
            </a:extLst>
          </p:cNvPr>
          <p:cNvSpPr/>
          <p:nvPr/>
        </p:nvSpPr>
        <p:spPr>
          <a:xfrm>
            <a:off x="2286150" y="399118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必须手动释放内存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8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476</Words>
  <Application>Microsoft Office PowerPoint</Application>
  <PresentationFormat>宽屏</PresentationFormat>
  <Paragraphs>76</Paragraphs>
  <Slides>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Helvetica Neue</vt:lpstr>
      <vt:lpstr>DengXian</vt:lpstr>
      <vt:lpstr>DengXian</vt:lpstr>
      <vt:lpstr>DengXian Light</vt:lpstr>
      <vt:lpstr>黑体</vt:lpstr>
      <vt:lpstr>微软雅黑</vt:lpstr>
      <vt:lpstr>Arial</vt:lpstr>
      <vt:lpstr>Times New Roman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Lingyun</dc:creator>
  <cp:lastModifiedBy>stone stone</cp:lastModifiedBy>
  <cp:revision>49</cp:revision>
  <dcterms:created xsi:type="dcterms:W3CDTF">2016-08-30T07:13:51Z</dcterms:created>
  <dcterms:modified xsi:type="dcterms:W3CDTF">2021-11-25T00:34:18Z</dcterms:modified>
</cp:coreProperties>
</file>